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63" r:id="rId11"/>
    <p:sldId id="264" r:id="rId12"/>
    <p:sldId id="268" r:id="rId13"/>
    <p:sldId id="276" r:id="rId14"/>
    <p:sldId id="275" r:id="rId15"/>
    <p:sldId id="265" r:id="rId16"/>
    <p:sldId id="272" r:id="rId17"/>
    <p:sldId id="273" r:id="rId18"/>
    <p:sldId id="266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42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3>
</file>

<file path=ppt/media/media4.mp4>
</file>

<file path=ppt/media/media5.mp4>
</file>

<file path=ppt/media/media6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p3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9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F5F016-1FA6-4A99-9FA2-847B9CFF1D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0" lang="ru-RU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Технологии о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бработк</a:t>
            </a:r>
            <a:r>
              <a:rPr lang="ru-RU" altLang="en-US" dirty="0">
                <a:latin typeface="Arial" panose="020B0604020202020204" pitchFamily="34" charset="0"/>
              </a:rPr>
              <a:t>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аудио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</a:t>
            </a:r>
            <a:r>
              <a:rPr kumimoji="0" lang="ru-RU" altLang="en-US" sz="4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материалов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5A51CDE-BBE1-4952-AA35-609C3EFD3E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tudio 1 - Mix">
            <a:hlinkClick r:id="" action="ppaction://media"/>
            <a:extLst>
              <a:ext uri="{FF2B5EF4-FFF2-40B4-BE49-F238E27FC236}">
                <a16:creationId xmlns:a16="http://schemas.microsoft.com/office/drawing/2014/main" id="{1441217E-CFEE-4B7B-A203-1FDE9BCF30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04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ИИ в аудио- и видеообработке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A33303-E509-4CAE-B9A2-A0CB4CE6F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471" y="2127371"/>
            <a:ext cx="8567057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Автоматический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монтаж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(Runway ML, Pika Labs)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Озвучка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любом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языке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ElevenLabs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HeyGen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DeepDub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Удаление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фона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(Descript,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Unscreen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Синхронизация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губ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переводе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(AI Dubbing)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Генерация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сцен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музыки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Suno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Mubert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Kaiber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Мобильные приложения</a:t>
            </a:r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C40E0335-F2DF-4335-9F12-289A47D9AB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9860139"/>
              </p:ext>
            </p:extLst>
          </p:nvPr>
        </p:nvGraphicFramePr>
        <p:xfrm>
          <a:off x="348343" y="1770946"/>
          <a:ext cx="8229600" cy="393192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323500503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02709321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846992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2400"/>
                        <a:t>Приложение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Назначение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Платформа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2371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CapCut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Видео + эффекты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Android / 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9060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VN Editor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Монтаж видео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Android / 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0893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Dolby On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Запись и очистка аудио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Android / 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9846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 dirty="0"/>
                        <a:t>Lexis Audio Editor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Редактор звука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Android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5130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InShot / KineMaster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Видео + музыка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Android / 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66316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400" b="1"/>
                        <a:t>Moises.ai</a:t>
                      </a:r>
                      <a:endParaRPr 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/>
                        <a:t>Разделение вокала и инструментов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Мобильный + </a:t>
                      </a:r>
                      <a:r>
                        <a:rPr lang="en-US" sz="2400" dirty="0"/>
                        <a:t>Web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63991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E1C72-FA1A-4337-B2BE-78E278B9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tudio 1 - Mix">
            <a:hlinkClick r:id="" action="ppaction://media"/>
            <a:extLst>
              <a:ext uri="{FF2B5EF4-FFF2-40B4-BE49-F238E27FC236}">
                <a16:creationId xmlns:a16="http://schemas.microsoft.com/office/drawing/2014/main" id="{0C895969-6A4B-4B67-A278-F30ED8F750B6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93595" y="5223719"/>
            <a:ext cx="406400" cy="48455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FFB0AB-5794-4EB0-B591-EC12CEF9CB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753" y="-311188"/>
            <a:ext cx="9144000" cy="5143500"/>
          </a:xfrm>
          <a:prstGeom prst="rect">
            <a:avLst/>
          </a:prstGeom>
        </p:spPr>
      </p:pic>
      <p:pic>
        <p:nvPicPr>
          <p:cNvPr id="8" name="mohsen-yeganeh-behet-ghol-midam_(muzzona.kz)">
            <a:hlinkClick r:id="" action="ppaction://media"/>
            <a:extLst>
              <a:ext uri="{FF2B5EF4-FFF2-40B4-BE49-F238E27FC236}">
                <a16:creationId xmlns:a16="http://schemas.microsoft.com/office/drawing/2014/main" id="{7AF1EBAD-A13D-4709-99D1-ED397598C6B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7205" y="5301869"/>
            <a:ext cx="418697" cy="4064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2493A64-FC38-4D03-BE69-45F85EF287CF}"/>
              </a:ext>
            </a:extLst>
          </p:cNvPr>
          <p:cNvSpPr/>
          <p:nvPr/>
        </p:nvSpPr>
        <p:spPr>
          <a:xfrm>
            <a:off x="6096000" y="5950969"/>
            <a:ext cx="2590800" cy="6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ПОСЛЕ</a:t>
            </a:r>
            <a:endParaRPr lang="en-US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ADBBBA4-1CCF-4A6F-90C2-BAC5EB442D66}"/>
              </a:ext>
            </a:extLst>
          </p:cNvPr>
          <p:cNvSpPr/>
          <p:nvPr/>
        </p:nvSpPr>
        <p:spPr>
          <a:xfrm>
            <a:off x="587827" y="5966335"/>
            <a:ext cx="2590800" cy="685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ДО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51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22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5E7EC6-C440-491D-844F-BFC18A05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Кейс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31F315-9D69-466B-BFCC-97A03DB15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/>
              <a:t>Медиакомпания получает десятки часов интервью каждую неделю. Вручную просматривать и расшифровывать контент — слишком долго и дорого. Руководство хочет внедрить систему, которая будет: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автоматически </a:t>
            </a:r>
            <a:r>
              <a:rPr lang="ru-RU" b="1" dirty="0"/>
              <a:t>распознавать речь</a:t>
            </a:r>
            <a:r>
              <a:rPr lang="ru-RU" dirty="0"/>
              <a:t> и создавать субтитры;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определять эмоции</a:t>
            </a:r>
            <a:r>
              <a:rPr lang="ru-RU" dirty="0"/>
              <a:t> собеседников по лицу и голосу;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разделять аудиодорожку и шумы</a:t>
            </a:r>
            <a:r>
              <a:rPr lang="ru-RU" dirty="0"/>
              <a:t>, улучшая качество звука;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создавать краткое видео-резюме</a:t>
            </a:r>
            <a:r>
              <a:rPr lang="ru-RU" dirty="0"/>
              <a:t> из ключевых фрагментов интервью.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07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0FCCED-6F0B-45CD-A8CF-16A09C00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B07AC82-590A-4CFE-BF53-7C0F1A789C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0053638"/>
              </p:ext>
            </p:extLst>
          </p:nvPr>
        </p:nvGraphicFramePr>
        <p:xfrm>
          <a:off x="228600" y="163285"/>
          <a:ext cx="8915400" cy="6680234"/>
        </p:xfrm>
        <a:graphic>
          <a:graphicData uri="http://schemas.openxmlformats.org/drawingml/2006/table">
            <a:tbl>
              <a:tblPr/>
              <a:tblGrid>
                <a:gridCol w="2228850">
                  <a:extLst>
                    <a:ext uri="{9D8B030D-6E8A-4147-A177-3AD203B41FA5}">
                      <a16:colId xmlns:a16="http://schemas.microsoft.com/office/drawing/2014/main" val="1938656700"/>
                    </a:ext>
                  </a:extLst>
                </a:gridCol>
                <a:gridCol w="1483179">
                  <a:extLst>
                    <a:ext uri="{9D8B030D-6E8A-4147-A177-3AD203B41FA5}">
                      <a16:colId xmlns:a16="http://schemas.microsoft.com/office/drawing/2014/main" val="3960578317"/>
                    </a:ext>
                  </a:extLst>
                </a:gridCol>
                <a:gridCol w="2307771">
                  <a:extLst>
                    <a:ext uri="{9D8B030D-6E8A-4147-A177-3AD203B41FA5}">
                      <a16:colId xmlns:a16="http://schemas.microsoft.com/office/drawing/2014/main" val="1860288620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507510544"/>
                    </a:ext>
                  </a:extLst>
                </a:gridCol>
              </a:tblGrid>
              <a:tr h="315760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dirty="0"/>
                        <a:t>Этап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Задача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Приложение / Сервис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Описание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2621917"/>
                  </a:ext>
                </a:extLst>
              </a:tr>
              <a:tr h="857064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1. Извлечение аудио из видео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Получить звуковую дорожку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it-IT" sz="1600"/>
                        <a:t>🎞️ </a:t>
                      </a:r>
                      <a:r>
                        <a:rPr lang="it-IT" sz="1600" b="1"/>
                        <a:t>VLC Media Player</a:t>
                      </a:r>
                      <a:r>
                        <a:rPr lang="it-IT" sz="1600"/>
                        <a:t>, </a:t>
                      </a:r>
                      <a:r>
                        <a:rPr lang="it-IT" sz="1600" b="1"/>
                        <a:t>Adobe Premiere Pro</a:t>
                      </a:r>
                      <a:r>
                        <a:rPr lang="it-IT" sz="1600"/>
                        <a:t>, </a:t>
                      </a:r>
                      <a:r>
                        <a:rPr lang="it-IT" sz="1600" b="1"/>
                        <a:t>CapCut</a:t>
                      </a:r>
                      <a:endParaRPr lang="it-IT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В </a:t>
                      </a:r>
                      <a:r>
                        <a:rPr lang="en-US" sz="1600"/>
                        <a:t>VLC → </a:t>
                      </a:r>
                      <a:r>
                        <a:rPr lang="en-US" sz="1600" i="1"/>
                        <a:t>Media → Convert/Save → Audio – MP3</a:t>
                      </a:r>
                      <a:r>
                        <a:rPr lang="en-US" sz="1600"/>
                        <a:t>. </a:t>
                      </a:r>
                      <a:r>
                        <a:rPr lang="ru-RU" sz="1600"/>
                        <a:t>В </a:t>
                      </a:r>
                      <a:r>
                        <a:rPr lang="en-US" sz="1600"/>
                        <a:t>CapCut — </a:t>
                      </a:r>
                      <a:r>
                        <a:rPr lang="ru-RU" sz="1600"/>
                        <a:t>экспортировать только аудио.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2853626"/>
                  </a:ext>
                </a:extLst>
              </a:tr>
              <a:tr h="857064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2. Очистка звука от шумов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Подавление фонового шума, нормализация громкости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🎧 </a:t>
                      </a:r>
                      <a:r>
                        <a:rPr lang="en-US" sz="1600" b="1"/>
                        <a:t>Audacity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Krisp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Adobe Podcast Enhance</a:t>
                      </a:r>
                      <a:endParaRPr lang="en-US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Audacity — </a:t>
                      </a:r>
                      <a:r>
                        <a:rPr lang="ru-RU" sz="1600"/>
                        <a:t>фильтр «</a:t>
                      </a:r>
                      <a:r>
                        <a:rPr lang="en-US" sz="1600"/>
                        <a:t>Noise Reduction». Adobe Podcast Enhance (</a:t>
                      </a:r>
                      <a:r>
                        <a:rPr lang="ru-RU" sz="1600"/>
                        <a:t>онлайн) — улучшает звук автоматически.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979778"/>
                  </a:ext>
                </a:extLst>
              </a:tr>
              <a:tr h="1127716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3. Распознавание речи и субтитры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Превратить речь в текст, добавить субтитры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🗣️ </a:t>
                      </a:r>
                      <a:r>
                        <a:rPr lang="en-US" sz="1600" b="1"/>
                        <a:t>Whisper (OpenAI)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Veed.io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Subtitle Edit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YouTube Studio</a:t>
                      </a:r>
                      <a:endParaRPr lang="en-US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Veed.io и YouTube сами создают субтитры. Whisper — мощный офлайн инструмент для точного распознавания.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401107"/>
                  </a:ext>
                </a:extLst>
              </a:tr>
              <a:tr h="992389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4. Анализ эмоций и настроения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Определение эмоций говорящего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😊 </a:t>
                      </a:r>
                      <a:r>
                        <a:rPr lang="en-US" sz="1600" b="1"/>
                        <a:t>DeepFaceLab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Azure Face API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Emotion Recognition by Picovoice</a:t>
                      </a:r>
                      <a:endParaRPr lang="en-US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Эти системы анализируют видео или фото и возвращают эмоции (радость, грусть, удивление и т.д.).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3769643"/>
                  </a:ext>
                </a:extLst>
              </a:tr>
              <a:tr h="721738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5. Монтаж итогового видео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Объединить видео, субтитры и графики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 dirty="0"/>
                        <a:t>🎬 </a:t>
                      </a:r>
                      <a:r>
                        <a:rPr lang="en-US" sz="1600" b="1" dirty="0" err="1"/>
                        <a:t>CapCut</a:t>
                      </a:r>
                      <a:r>
                        <a:rPr lang="en-US" sz="1600" dirty="0"/>
                        <a:t>, </a:t>
                      </a:r>
                      <a:r>
                        <a:rPr lang="en-US" sz="1600" b="1" dirty="0"/>
                        <a:t>DaVinci Resolve</a:t>
                      </a:r>
                      <a:r>
                        <a:rPr lang="en-US" sz="1600" dirty="0"/>
                        <a:t>, </a:t>
                      </a:r>
                      <a:r>
                        <a:rPr lang="en-US" sz="1600" b="1" dirty="0"/>
                        <a:t>Canva Video Editor</a:t>
                      </a:r>
                      <a:endParaRPr lang="en-US" sz="1600" dirty="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Позволяют добавить титры, графики эмоций, улучшить визуальный стиль.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4456793"/>
                  </a:ext>
                </a:extLst>
              </a:tr>
              <a:tr h="721738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6. Генерация краткого видео-резюме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Автоматически выделить важные фрагменты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🤖 </a:t>
                      </a:r>
                      <a:r>
                        <a:rPr lang="en-US" sz="1600" b="1"/>
                        <a:t>Pictory.ai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Descript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Lumen5</a:t>
                      </a:r>
                      <a:endParaRPr lang="en-US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Pictory и Descript анализируют видео и создают короткий обзор с субтитрами.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671152"/>
                  </a:ext>
                </a:extLst>
              </a:tr>
              <a:tr h="992389"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b="1"/>
                        <a:t>7. Итоговый отчёт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/>
                        <a:t>Сводка эмоций и речи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1600"/>
                        <a:t>📊 </a:t>
                      </a:r>
                      <a:r>
                        <a:rPr lang="en-US" sz="1600" b="1"/>
                        <a:t>Notion AI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ChatGPT (</a:t>
                      </a:r>
                      <a:r>
                        <a:rPr lang="ru-RU" sz="1600" b="1"/>
                        <a:t>через </a:t>
                      </a:r>
                      <a:r>
                        <a:rPr lang="en-US" sz="1600" b="1"/>
                        <a:t>Whisper </a:t>
                      </a:r>
                      <a:r>
                        <a:rPr lang="ru-RU" sz="1600" b="1"/>
                        <a:t>результат)</a:t>
                      </a:r>
                      <a:endParaRPr lang="ru-RU" sz="1600"/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80000"/>
                        </a:lnSpc>
                      </a:pPr>
                      <a:r>
                        <a:rPr lang="ru-RU" sz="1600" dirty="0"/>
                        <a:t>Можно вставить текст расшифровки и попросить ИИ сгенерировать отчёт о содержании.</a:t>
                      </a:r>
                    </a:p>
                  </a:txBody>
                  <a:tcPr marL="31000" marR="31000" marT="15500" marB="155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101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913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Тренды 2025 года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CF63D13-75CA-4EC2-A6AA-F81232573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1416357"/>
            <a:ext cx="8229601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Глубокая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интеграция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ИИ в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творческий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процесс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авто-озвучка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автоматический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монтаж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☁️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Облачные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студии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редактирование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без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скачивания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(Runway,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Kapwing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🧠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Smart-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монтаж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рекомендации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ИИ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предлагает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лучшие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кадры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эффекты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🎙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Виртуальные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дикторы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дубляж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100+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языках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🕶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AR/VR-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360°-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съемка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для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обучения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презентаций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🔄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Кроссплатформенные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форматы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один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проект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для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телефона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ПК и VR.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🎵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музыка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генеративный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звук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Mubert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Suno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AI).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Трехмерная модель 12" descr="Surface Pro — бордовый">
                <a:extLst>
                  <a:ext uri="{FF2B5EF4-FFF2-40B4-BE49-F238E27FC236}">
                    <a16:creationId xmlns:a16="http://schemas.microsoft.com/office/drawing/2014/main" id="{D4E8AAF7-0280-467E-B730-8D1175026D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76115301"/>
                  </p:ext>
                </p:extLst>
              </p:nvPr>
            </p:nvGraphicFramePr>
            <p:xfrm>
              <a:off x="6189303" y="-87050"/>
              <a:ext cx="2497498" cy="18663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97498" cy="1866376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495283" ay="-3785311" az="-44227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8053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Трехмерная модель 12" descr="Surface Pro — бордовый">
                <a:extLst>
                  <a:ext uri="{FF2B5EF4-FFF2-40B4-BE49-F238E27FC236}">
                    <a16:creationId xmlns:a16="http://schemas.microsoft.com/office/drawing/2014/main" id="{D4E8AAF7-0280-467E-B730-8D1175026D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9303" y="-87050"/>
                <a:ext cx="2497498" cy="186637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FC1EC4-54A9-4188-8A66-DA8D1A6CF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https://www.dreamfaceapp.com/</a:t>
            </a:r>
          </a:p>
        </p:txBody>
      </p:sp>
      <p:pic>
        <p:nvPicPr>
          <p:cNvPr id="4" name="APT.(Kids'+Version)">
            <a:hlinkClick r:id="" action="ppaction://media"/>
            <a:extLst>
              <a:ext uri="{FF2B5EF4-FFF2-40B4-BE49-F238E27FC236}">
                <a16:creationId xmlns:a16="http://schemas.microsoft.com/office/drawing/2014/main" id="{4627EAA0-6CAF-4CB8-BB0A-2E760B57DA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141" y="1600200"/>
            <a:ext cx="4525962" cy="4525963"/>
          </a:xfr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7B245C0-0297-48A5-8DAB-D508E1DA94E9}"/>
              </a:ext>
            </a:extLst>
          </p:cNvPr>
          <p:cNvSpPr/>
          <p:nvPr/>
        </p:nvSpPr>
        <p:spPr>
          <a:xfrm>
            <a:off x="6776185" y="1828800"/>
            <a:ext cx="2156059" cy="196355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эксперимент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1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B82A1E-C7ED-4FAC-9AAA-7BA0B14D6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пусть+поет">
            <a:hlinkClick r:id="" action="ppaction://media"/>
            <a:extLst>
              <a:ext uri="{FF2B5EF4-FFF2-40B4-BE49-F238E27FC236}">
                <a16:creationId xmlns:a16="http://schemas.microsoft.com/office/drawing/2014/main" id="{B3F9F059-C3FF-42BD-B80D-ACA795FB16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880" y="1417638"/>
            <a:ext cx="4525962" cy="4525963"/>
          </a:xfrm>
        </p:spPr>
      </p:pic>
      <p:pic>
        <p:nvPicPr>
          <p:cNvPr id="6" name="Hello+stud (1)">
            <a:hlinkClick r:id="" action="ppaction://media"/>
            <a:extLst>
              <a:ext uri="{FF2B5EF4-FFF2-40B4-BE49-F238E27FC236}">
                <a16:creationId xmlns:a16="http://schemas.microsoft.com/office/drawing/2014/main" id="{0CC04851-C358-4B36-9DC3-F98F64A691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70524" y="1695450"/>
            <a:ext cx="3316276" cy="220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4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Перспективы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FA7690-9134-4102-A736-6D0B45F8EC40}"/>
              </a:ext>
            </a:extLst>
          </p:cNvPr>
          <p:cNvSpPr txBox="1"/>
          <p:nvPr/>
        </p:nvSpPr>
        <p:spPr>
          <a:xfrm>
            <a:off x="228600" y="1740771"/>
            <a:ext cx="86868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i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  <a:cs typeface="Andalus" panose="02020603050405020304" pitchFamily="18" charset="-78"/>
              </a:rPr>
              <a:t>В ближайшие годы технологии будут направлены на: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/>
              <a:t>реалистичную реконструкцию аудио и видео</a:t>
            </a:r>
            <a:r>
              <a:rPr lang="ru-RU" sz="2800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/>
              <a:t>генерацию 3D-сцен и эффектов на основе текста</a:t>
            </a:r>
            <a:r>
              <a:rPr lang="ru-RU" sz="2800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/>
              <a:t>автоматическую локализацию и перевод видео</a:t>
            </a:r>
            <a:r>
              <a:rPr lang="ru-RU" sz="2800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/>
              <a:t>создание полностью синтетических ведущих и актёров</a:t>
            </a:r>
            <a:r>
              <a:rPr lang="ru-RU" sz="2800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b="1" dirty="0"/>
              <a:t>интерактивные форматы обучения и виртуальные студии</a:t>
            </a:r>
            <a:r>
              <a:rPr lang="ru-RU" sz="2800" dirty="0"/>
              <a:t>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Заключение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defRPr sz="2000"/>
            </a:pPr>
            <a:r>
              <a:t>Обработка аудио и видео стала искусством, где технологии служат инструментом для творчества и коммуникации.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66A451A1-E07A-4B2E-8BEA-C002BCC50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Обработка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аудио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применяется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в:</a:t>
            </a:r>
            <a:b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14" name="Объект 13">
            <a:extLst>
              <a:ext uri="{FF2B5EF4-FFF2-40B4-BE49-F238E27FC236}">
                <a16:creationId xmlns:a16="http://schemas.microsoft.com/office/drawing/2014/main" id="{9A68D9DC-B2B5-4D0A-AA8B-DA9A8529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66018"/>
            <a:ext cx="8305800" cy="3819639"/>
          </a:xfrm>
        </p:spPr>
        <p:txBody>
          <a:bodyPr>
            <a:normAutofit fontScale="92500" lnSpcReduction="2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образовании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видеоуроки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подкасты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курсы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рекламе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видеоролики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промо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киноиндустрии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журналистике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социальных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сетях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TikTok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YouTube, Instagram Reels).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🎯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Цель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обработки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мультимедиа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—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улучшение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качества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восприятия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контента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усиление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эмоционального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воздействия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аудиторию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/>
          </a:p>
        </p:txBody>
      </p:sp>
      <p:pic>
        <p:nvPicPr>
          <p:cNvPr id="4" name="output_free">
            <a:hlinkClick r:id="" action="ppaction://media"/>
            <a:extLst>
              <a:ext uri="{FF2B5EF4-FFF2-40B4-BE49-F238E27FC236}">
                <a16:creationId xmlns:a16="http://schemas.microsoft.com/office/drawing/2014/main" id="{E7FBED51-1340-4817-86BE-25B572CE7F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0" y="4572000"/>
            <a:ext cx="406400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F6346BE-7CC4-45CE-894E-78E6AB772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9" y="-272142"/>
            <a:ext cx="8980829" cy="11430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🔊 Основные задачи</a:t>
            </a:r>
            <a:r>
              <a:rPr lang="en-US" b="1" dirty="0"/>
              <a:t> </a:t>
            </a:r>
            <a:r>
              <a:rPr lang="ru-RU" b="1" dirty="0" err="1"/>
              <a:t>аудиообработки</a:t>
            </a:r>
            <a:endParaRPr lang="en-US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36E01D46-8278-4E96-80C5-E42CB12B6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9" y="431908"/>
            <a:ext cx="9084301" cy="376997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2800" dirty="0"/>
              <a:t>удаление шумов и лишних звуков;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/>
              <a:t>нормализация громкости;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/>
              <a:t>добавление эффектов (реверберация, компрессор, эквалайзер);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/>
              <a:t>сведение и мастеринг звуковых дорожек;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800" dirty="0"/>
              <a:t>синхронизация звука с видео.</a:t>
            </a:r>
          </a:p>
        </p:txBody>
      </p:sp>
      <p:pic>
        <p:nvPicPr>
          <p:cNvPr id="2052" name="Picture 4" descr="Как обрезать песню – инструкция">
            <a:extLst>
              <a:ext uri="{FF2B5EF4-FFF2-40B4-BE49-F238E27FC236}">
                <a16:creationId xmlns:a16="http://schemas.microsoft.com/office/drawing/2014/main" id="{CBDEC634-4AC8-4C7F-9226-C498EF01E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887" y="3446121"/>
            <a:ext cx="9144000" cy="340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14" y="-38735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sz="4400" b="1" dirty="0"/>
              <a:t>Основные задачи видеомонтажа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FCD63F-614B-4E6F-9057-8D4D22F23ACD}"/>
              </a:ext>
            </a:extLst>
          </p:cNvPr>
          <p:cNvSpPr txBox="1"/>
          <p:nvPr/>
        </p:nvSpPr>
        <p:spPr>
          <a:xfrm>
            <a:off x="0" y="365729"/>
            <a:ext cx="9144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200" dirty="0"/>
              <a:t>нарезка и склейка фрагментов;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/>
              <a:t>добавление переходов и эффектов;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/>
              <a:t>цветокоррекция, стабилизация, кадрирование;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/>
              <a:t>добавление субтитров, титров, инфографики;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dirty="0"/>
              <a:t>рендеринг и экспорт в нужный формат.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7A981B-B15D-4FB0-A060-D7363F2BF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2864"/>
            <a:ext cx="8588828" cy="46794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 err="1"/>
              <a:t>Этапы</a:t>
            </a:r>
            <a:r>
              <a:rPr dirty="0"/>
              <a:t> </a:t>
            </a:r>
            <a:r>
              <a:rPr dirty="0" err="1"/>
              <a:t>работы</a:t>
            </a:r>
            <a:r>
              <a:rPr dirty="0"/>
              <a:t> с </a:t>
            </a:r>
            <a:r>
              <a:rPr lang="ru-RU" dirty="0"/>
              <a:t>видео</a:t>
            </a:r>
            <a:r>
              <a:rPr dirty="0" err="1"/>
              <a:t>материалами</a:t>
            </a:r>
            <a:endParaRPr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00EDB79-9539-45BE-A4F0-5E7BA21AC1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897221"/>
          <a:ext cx="8229600" cy="393192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65809718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20673221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8344546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/>
                        <a:t>Этап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Аудио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Видео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397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1. Захват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Запись звука микрофоном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Съёмка камеры или запись экрана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5631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2. Подготовка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Удаление лишних фрагментов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Обрезка и сортировка клипов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595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3. Очистка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Шумоподавление, нормализация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Устранение дрожания, стабилизация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2001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4. Редактирование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Монтаж, эффекты, микширование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Переходы, субтитры, анимация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82223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5. Цветокоррекция / Баланс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Эквалайзер, компрессор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Контраст, насыщенность, свет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1182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6. Экспорт</a:t>
                      </a:r>
                      <a:endParaRPr lang="ru-RU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MP3, WAV, FLAC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MP4, MOV, AVI, MKV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21823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Современные технологии</a:t>
            </a:r>
            <a:br>
              <a:rPr lang="ru-RU" b="1" dirty="0"/>
            </a:br>
            <a:r>
              <a:rPr lang="en-US" b="1" dirty="0"/>
              <a:t>🎧 </a:t>
            </a:r>
            <a:r>
              <a:rPr lang="ru-RU" b="1" dirty="0"/>
              <a:t>Технологии обработки аудио: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987187-346E-41E4-9D6F-FEF9A766964D}"/>
              </a:ext>
            </a:extLst>
          </p:cNvPr>
          <p:cNvSpPr txBox="1"/>
          <p:nvPr/>
        </p:nvSpPr>
        <p:spPr>
          <a:xfrm>
            <a:off x="108858" y="1601278"/>
            <a:ext cx="8763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1. AI-</a:t>
            </a:r>
            <a:r>
              <a:rPr lang="ru-RU" sz="2400" b="1" dirty="0"/>
              <a:t>шумоподавление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 err="1"/>
              <a:t>Krisp</a:t>
            </a:r>
            <a:r>
              <a:rPr lang="en-US" sz="2400" i="1" dirty="0"/>
              <a:t>, Adobe Podcast, LALAL.AI</a:t>
            </a:r>
            <a:r>
              <a:rPr lang="en-US" sz="2400" dirty="0"/>
              <a:t> — </a:t>
            </a:r>
            <a:r>
              <a:rPr lang="ru-RU" sz="2400" dirty="0"/>
              <a:t>устраняют фоновый шум с помощью нейросетей.</a:t>
            </a:r>
          </a:p>
          <a:p>
            <a:r>
              <a:rPr lang="en-US" sz="2400" b="1" dirty="0"/>
              <a:t>2. </a:t>
            </a:r>
            <a:r>
              <a:rPr lang="ru-RU" sz="2400" b="1" dirty="0"/>
              <a:t>Автоматическая нормализация громкости</a:t>
            </a:r>
            <a:endParaRPr lang="ru-R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/>
              <a:t>встроена в </a:t>
            </a:r>
            <a:r>
              <a:rPr lang="en-US" sz="2400" i="1" dirty="0"/>
              <a:t>Audacity</a:t>
            </a:r>
            <a:r>
              <a:rPr lang="en-US" sz="2400" dirty="0"/>
              <a:t>, </a:t>
            </a:r>
            <a:r>
              <a:rPr lang="en-US" sz="2400" i="1" dirty="0"/>
              <a:t>Adobe Audition</a:t>
            </a:r>
            <a:r>
              <a:rPr lang="en-US" sz="2400" dirty="0"/>
              <a:t>, </a:t>
            </a:r>
            <a:r>
              <a:rPr lang="en-US" sz="2400" i="1" dirty="0"/>
              <a:t>DaVinci </a:t>
            </a:r>
            <a:r>
              <a:rPr lang="en-US" sz="2400" i="1" dirty="0" err="1"/>
              <a:t>Fairlight</a:t>
            </a:r>
            <a:r>
              <a:rPr lang="en-US" sz="2400" dirty="0"/>
              <a:t>.</a:t>
            </a:r>
          </a:p>
          <a:p>
            <a:r>
              <a:rPr lang="en-US" sz="2400" b="1" dirty="0"/>
              <a:t>3. </a:t>
            </a:r>
            <a:r>
              <a:rPr lang="ru-RU" sz="2400" b="1" dirty="0"/>
              <a:t>Синтез речи (</a:t>
            </a:r>
            <a:r>
              <a:rPr lang="en-US" sz="2400" b="1" dirty="0"/>
              <a:t>Text-to-Speech)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 err="1"/>
              <a:t>ElevenLabs</a:t>
            </a:r>
            <a:r>
              <a:rPr lang="en-US" sz="2400" i="1" dirty="0"/>
              <a:t>, </a:t>
            </a:r>
            <a:r>
              <a:rPr lang="en-US" sz="2400" i="1" dirty="0" err="1"/>
              <a:t>Synthesia</a:t>
            </a:r>
            <a:r>
              <a:rPr lang="en-US" sz="2400" i="1" dirty="0"/>
              <a:t>, Play.ht</a:t>
            </a:r>
            <a:r>
              <a:rPr lang="en-US" sz="2400" dirty="0"/>
              <a:t> </a:t>
            </a:r>
            <a:r>
              <a:rPr lang="ru-RU" sz="2400" dirty="0"/>
              <a:t>создают реалистичную речь для видео.</a:t>
            </a:r>
          </a:p>
          <a:p>
            <a:r>
              <a:rPr lang="en-US" sz="2400" b="1" dirty="0"/>
              <a:t>4. Speech-to-Text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/>
              <a:t>Whisper AI, Descript</a:t>
            </a:r>
            <a:r>
              <a:rPr lang="en-US" sz="2400" dirty="0"/>
              <a:t> </a:t>
            </a:r>
            <a:r>
              <a:rPr lang="ru-RU" sz="2400" dirty="0"/>
              <a:t>преобразуют голос в текст для субтитров.</a:t>
            </a:r>
          </a:p>
          <a:p>
            <a:r>
              <a:rPr lang="en-US" sz="2400" b="1" dirty="0"/>
              <a:t>5. </a:t>
            </a:r>
            <a:r>
              <a:rPr lang="ru-RU" sz="2400" b="1" dirty="0"/>
              <a:t>Облачные аудио-</a:t>
            </a:r>
            <a:r>
              <a:rPr lang="en-US" sz="2400" b="1" dirty="0"/>
              <a:t>DAW</a:t>
            </a: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i="1" dirty="0" err="1"/>
              <a:t>Soundtrap</a:t>
            </a:r>
            <a:r>
              <a:rPr lang="en-US" sz="2400" i="1" dirty="0"/>
              <a:t>, </a:t>
            </a:r>
            <a:r>
              <a:rPr lang="en-US" sz="2400" i="1" dirty="0" err="1"/>
              <a:t>BandLab</a:t>
            </a:r>
            <a:r>
              <a:rPr lang="en-US" sz="2400" dirty="0"/>
              <a:t> — </a:t>
            </a:r>
            <a:r>
              <a:rPr lang="ru-RU" sz="2400" dirty="0"/>
              <a:t>работа с музыкой онлайн без установки программ.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Современные технологии</a:t>
            </a:r>
            <a:br>
              <a:rPr lang="ru-RU" b="1" dirty="0"/>
            </a:br>
            <a:r>
              <a:rPr lang="en-US" b="1" dirty="0"/>
              <a:t>🎥 </a:t>
            </a:r>
            <a:r>
              <a:rPr lang="ru-RU" b="1" dirty="0"/>
              <a:t>Технологии обработки видео::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8F20DA-6B60-45B1-BF96-250FB340B47E}"/>
              </a:ext>
            </a:extLst>
          </p:cNvPr>
          <p:cNvSpPr txBox="1"/>
          <p:nvPr/>
        </p:nvSpPr>
        <p:spPr>
          <a:xfrm>
            <a:off x="261256" y="1595021"/>
            <a:ext cx="8338457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ru-RU" sz="2800" b="1" dirty="0"/>
              <a:t>ИИ-монтаж и </a:t>
            </a:r>
            <a:r>
              <a:rPr lang="ru-RU" sz="2800" b="1" dirty="0" err="1"/>
              <a:t>автообрезка</a:t>
            </a:r>
            <a:r>
              <a:rPr lang="ru-RU" sz="2800" dirty="0"/>
              <a:t> — </a:t>
            </a:r>
            <a:r>
              <a:rPr lang="en-US" sz="2800" i="1" dirty="0"/>
              <a:t>Runway ML, Descript, </a:t>
            </a:r>
            <a:r>
              <a:rPr lang="en-US" sz="2800" i="1" dirty="0" err="1"/>
              <a:t>AutoCut</a:t>
            </a:r>
            <a:r>
              <a:rPr lang="en-US" sz="2800" dirty="0"/>
              <a:t>.</a:t>
            </a:r>
          </a:p>
          <a:p>
            <a:pPr>
              <a:buFont typeface="+mj-lt"/>
              <a:buAutoNum type="arabicPeriod"/>
            </a:pPr>
            <a:r>
              <a:rPr lang="en-US" sz="2800" b="1" dirty="0"/>
              <a:t>Color Grading</a:t>
            </a:r>
            <a:r>
              <a:rPr lang="en-US" sz="2800" dirty="0"/>
              <a:t> — </a:t>
            </a:r>
            <a:r>
              <a:rPr lang="ru-RU" sz="2800" dirty="0"/>
              <a:t>профессиональная цветокоррекция (</a:t>
            </a:r>
            <a:r>
              <a:rPr lang="en-US" sz="2800" i="1" dirty="0"/>
              <a:t>DaVinci Resolve</a:t>
            </a:r>
            <a:r>
              <a:rPr lang="en-US" sz="2800" dirty="0"/>
              <a:t>).</a:t>
            </a:r>
          </a:p>
          <a:p>
            <a:pPr>
              <a:buFont typeface="+mj-lt"/>
              <a:buAutoNum type="arabicPeriod"/>
            </a:pPr>
            <a:r>
              <a:rPr lang="en-US" sz="2800" b="1" dirty="0"/>
              <a:t>Motion Tracking</a:t>
            </a:r>
            <a:r>
              <a:rPr lang="en-US" sz="2800" dirty="0"/>
              <a:t> — </a:t>
            </a:r>
            <a:r>
              <a:rPr lang="ru-RU" sz="2800" dirty="0"/>
              <a:t>отслеживание движущихся объектов (</a:t>
            </a:r>
            <a:r>
              <a:rPr lang="en-US" sz="2800" i="1" dirty="0"/>
              <a:t>After Effects, </a:t>
            </a:r>
            <a:r>
              <a:rPr lang="en-US" sz="2800" i="1" dirty="0" err="1"/>
              <a:t>HitFilm</a:t>
            </a:r>
            <a:r>
              <a:rPr lang="en-US" sz="2800" dirty="0"/>
              <a:t>).</a:t>
            </a:r>
          </a:p>
          <a:p>
            <a:pPr>
              <a:buFont typeface="+mj-lt"/>
              <a:buAutoNum type="arabicPeriod"/>
            </a:pPr>
            <a:r>
              <a:rPr lang="en-US" sz="2800" b="1" dirty="0"/>
              <a:t>Green Screen / Chroma Key</a:t>
            </a:r>
            <a:r>
              <a:rPr lang="en-US" sz="2800" dirty="0"/>
              <a:t> — </a:t>
            </a:r>
            <a:r>
              <a:rPr lang="ru-RU" sz="2800" dirty="0"/>
              <a:t>замена фона в видео (</a:t>
            </a:r>
            <a:r>
              <a:rPr lang="en-US" sz="2800" i="1" dirty="0" err="1"/>
              <a:t>CapCut</a:t>
            </a:r>
            <a:r>
              <a:rPr lang="en-US" sz="2800" i="1" dirty="0"/>
              <a:t>, Premiere Pro</a:t>
            </a:r>
            <a:r>
              <a:rPr lang="en-US" sz="2800" dirty="0"/>
              <a:t>).</a:t>
            </a:r>
          </a:p>
          <a:p>
            <a:pPr>
              <a:buFont typeface="+mj-lt"/>
              <a:buAutoNum type="arabicPeriod"/>
            </a:pPr>
            <a:r>
              <a:rPr lang="en-US" sz="2800" b="1" dirty="0"/>
              <a:t>AI Super Resolution</a:t>
            </a:r>
            <a:r>
              <a:rPr lang="en-US" sz="2800" dirty="0"/>
              <a:t> — </a:t>
            </a:r>
            <a:r>
              <a:rPr lang="ru-RU" sz="2800" dirty="0"/>
              <a:t>повышение качества старых видео (</a:t>
            </a:r>
            <a:r>
              <a:rPr lang="en-US" sz="2800" i="1" dirty="0"/>
              <a:t>Topaz Video Enhance AI</a:t>
            </a:r>
            <a:r>
              <a:rPr lang="en-US" sz="2800" dirty="0"/>
              <a:t>).</a:t>
            </a:r>
          </a:p>
          <a:p>
            <a:pPr>
              <a:buFont typeface="+mj-lt"/>
              <a:buAutoNum type="arabicPeriod"/>
            </a:pPr>
            <a:r>
              <a:rPr lang="ru-RU" sz="2800" b="1" dirty="0"/>
              <a:t>Облачные редакторы</a:t>
            </a:r>
            <a:r>
              <a:rPr lang="ru-RU" sz="2800" dirty="0"/>
              <a:t> — </a:t>
            </a:r>
            <a:r>
              <a:rPr lang="en-US" sz="2800" i="1" dirty="0" err="1"/>
              <a:t>Kapwing</a:t>
            </a:r>
            <a:r>
              <a:rPr lang="en-US" sz="2800" i="1" dirty="0"/>
              <a:t>, Canva Video, </a:t>
            </a:r>
            <a:r>
              <a:rPr lang="en-US" sz="2800" i="1" dirty="0" err="1"/>
              <a:t>Clipchamp</a:t>
            </a:r>
            <a:r>
              <a:rPr lang="en-US" sz="2800"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012" y="60629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 err="1"/>
              <a:t>Популярные</a:t>
            </a:r>
            <a:r>
              <a:rPr dirty="0"/>
              <a:t> </a:t>
            </a:r>
            <a:r>
              <a:rPr dirty="0" err="1"/>
              <a:t>программы</a:t>
            </a:r>
            <a:r>
              <a:rPr lang="en-US" dirty="0"/>
              <a:t> </a:t>
            </a:r>
            <a:r>
              <a:rPr lang="ru-RU" dirty="0"/>
              <a:t>для обработки аудио</a:t>
            </a:r>
            <a:endParaRPr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8104F8D-5BA2-4353-A4D8-8FC50A9405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2091813"/>
              </p:ext>
            </p:extLst>
          </p:nvPr>
        </p:nvGraphicFramePr>
        <p:xfrm>
          <a:off x="0" y="1261995"/>
          <a:ext cx="9144000" cy="576072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603018">
                  <a:extLst>
                    <a:ext uri="{9D8B030D-6E8A-4147-A177-3AD203B41FA5}">
                      <a16:colId xmlns:a16="http://schemas.microsoft.com/office/drawing/2014/main" val="758325408"/>
                    </a:ext>
                  </a:extLst>
                </a:gridCol>
                <a:gridCol w="2868631">
                  <a:extLst>
                    <a:ext uri="{9D8B030D-6E8A-4147-A177-3AD203B41FA5}">
                      <a16:colId xmlns:a16="http://schemas.microsoft.com/office/drawing/2014/main" val="116872747"/>
                    </a:ext>
                  </a:extLst>
                </a:gridCol>
                <a:gridCol w="3672351">
                  <a:extLst>
                    <a:ext uri="{9D8B030D-6E8A-4147-A177-3AD203B41FA5}">
                      <a16:colId xmlns:a16="http://schemas.microsoft.com/office/drawing/2014/main" val="1767641456"/>
                    </a:ext>
                  </a:extLst>
                </a:gridCol>
              </a:tblGrid>
              <a:tr h="434918"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Программа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Назначение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Особенности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175181"/>
                  </a:ext>
                </a:extLst>
              </a:tr>
              <a:tr h="782853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Audacity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Универсальный аудио-редактор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Бесплатный, с эффектами и плагинами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8692286"/>
                  </a:ext>
                </a:extLst>
              </a:tr>
              <a:tr h="1130787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tx1"/>
                          </a:solidFill>
                        </a:rPr>
                        <a:t>Adobe Audition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Проф. обработка звука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Поддержка шумоподавления и спектрограммы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8611591"/>
                  </a:ext>
                </a:extLst>
              </a:tr>
              <a:tr h="810556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tx1"/>
                          </a:solidFill>
                        </a:rPr>
                        <a:t>FL Studio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Создание и сведение музыки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Огромная библиотека инструментов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0959439"/>
                  </a:ext>
                </a:extLst>
              </a:tr>
              <a:tr h="782853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tx1"/>
                          </a:solidFill>
                        </a:rPr>
                        <a:t>Logic Pro X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Музыкальная студия для </a:t>
                      </a:r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Mac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Для композиторов и продюсеров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303626"/>
                  </a:ext>
                </a:extLst>
              </a:tr>
              <a:tr h="782853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tx1"/>
                          </a:solidFill>
                        </a:rPr>
                        <a:t>Krisp / Adobe Podcast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tx1"/>
                          </a:solidFill>
                        </a:rPr>
                        <a:t>AI-</a:t>
                      </a:r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очистка звука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Удаляет шумы в реальном времени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8339479"/>
                  </a:ext>
                </a:extLst>
              </a:tr>
              <a:tr h="810556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tx1"/>
                          </a:solidFill>
                        </a:rPr>
                        <a:t>WaveLab / Sound Forge</a:t>
                      </a:r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>
                          <a:solidFill>
                            <a:schemeClr val="tx1"/>
                          </a:solidFill>
                        </a:rPr>
                        <a:t>Мастеринг и реставрация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400" dirty="0">
                          <a:solidFill>
                            <a:schemeClr val="tx1"/>
                          </a:solidFill>
                        </a:rPr>
                        <a:t>Профессиональные студийные форматы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819687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 err="1"/>
              <a:t>Популярные</a:t>
            </a:r>
            <a:r>
              <a:rPr dirty="0"/>
              <a:t> </a:t>
            </a:r>
            <a:r>
              <a:rPr dirty="0" err="1"/>
              <a:t>программы</a:t>
            </a:r>
            <a:r>
              <a:rPr lang="en-US" dirty="0"/>
              <a:t> </a:t>
            </a:r>
            <a:r>
              <a:rPr lang="ru-RU" dirty="0"/>
              <a:t>для видеомонтажа</a:t>
            </a:r>
            <a:endParaRPr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B8104F8D-5BA2-4353-A4D8-8FC50A9405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57683"/>
              </p:ext>
            </p:extLst>
          </p:nvPr>
        </p:nvGraphicFramePr>
        <p:xfrm>
          <a:off x="77821" y="1494732"/>
          <a:ext cx="8988357" cy="5088629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742381">
                  <a:extLst>
                    <a:ext uri="{9D8B030D-6E8A-4147-A177-3AD203B41FA5}">
                      <a16:colId xmlns:a16="http://schemas.microsoft.com/office/drawing/2014/main" val="758325408"/>
                    </a:ext>
                  </a:extLst>
                </a:gridCol>
                <a:gridCol w="2407497">
                  <a:extLst>
                    <a:ext uri="{9D8B030D-6E8A-4147-A177-3AD203B41FA5}">
                      <a16:colId xmlns:a16="http://schemas.microsoft.com/office/drawing/2014/main" val="116872747"/>
                    </a:ext>
                  </a:extLst>
                </a:gridCol>
                <a:gridCol w="3838479">
                  <a:extLst>
                    <a:ext uri="{9D8B030D-6E8A-4147-A177-3AD203B41FA5}">
                      <a16:colId xmlns:a16="http://schemas.microsoft.com/office/drawing/2014/main" val="1767641456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Программа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Уровень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000" b="1" dirty="0">
                          <a:solidFill>
                            <a:schemeClr val="tx1"/>
                          </a:solidFill>
                        </a:rPr>
                        <a:t>Особенности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175181"/>
                  </a:ext>
                </a:extLst>
              </a:tr>
              <a:tr h="74995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Adobe Premiere Pro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Профессиональный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Интеграция с 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After Effects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8692286"/>
                  </a:ext>
                </a:extLst>
              </a:tr>
              <a:tr h="932493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DaVinci Resolve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Профессиональный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Бесплатная версия, мощная цветокоррекция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8611591"/>
                  </a:ext>
                </a:extLst>
              </a:tr>
              <a:tr h="649919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Final Cut Pro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Проф. (</a:t>
                      </a: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Mac)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Высокая скорость рендеринга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80959439"/>
                  </a:ext>
                </a:extLst>
              </a:tr>
              <a:tr h="932493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CapCut / VN / InShot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Начальный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Простое редактирование, авто-эффекты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303626"/>
                  </a:ext>
                </a:extLst>
              </a:tr>
              <a:tr h="749958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Runway ML / Descript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AI-</a:t>
                      </a:r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видео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Автоматический монтаж и озвучка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8339479"/>
                  </a:ext>
                </a:extLst>
              </a:tr>
              <a:tr h="649919"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tx1"/>
                          </a:solidFill>
                        </a:rPr>
                        <a:t>Blender Video Editor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>
                          <a:solidFill>
                            <a:schemeClr val="tx1"/>
                          </a:solidFill>
                        </a:rPr>
                        <a:t>Бесплатный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Встроен в 3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D-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</a:rPr>
                        <a:t>среду 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Blender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8196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8514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1852</TotalTime>
  <Words>1095</Words>
  <Application>Microsoft Office PowerPoint</Application>
  <PresentationFormat>Экран (4:3)</PresentationFormat>
  <Paragraphs>192</Paragraphs>
  <Slides>19</Slides>
  <Notes>0</Notes>
  <HiddenSlides>0</HiddenSlides>
  <MMClips>7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Arial Black</vt:lpstr>
      <vt:lpstr>Calibri</vt:lpstr>
      <vt:lpstr>Office Theme</vt:lpstr>
      <vt:lpstr>Технологии обработки аудио и видео материалов</vt:lpstr>
      <vt:lpstr>Обработка аудио и видео применяется в: </vt:lpstr>
      <vt:lpstr>🔊 Основные задачи аудиообработки</vt:lpstr>
      <vt:lpstr>Основные задачи видеомонтажа</vt:lpstr>
      <vt:lpstr>Этапы работы с видеоматериалами</vt:lpstr>
      <vt:lpstr>Современные технологии 🎧 Технологии обработки аудио:</vt:lpstr>
      <vt:lpstr>Современные технологии 🎥 Технологии обработки видео::</vt:lpstr>
      <vt:lpstr>Популярные программы для обработки аудио</vt:lpstr>
      <vt:lpstr>Популярные программы для видеомонтажа</vt:lpstr>
      <vt:lpstr>ИИ в аудио- и видеообработке</vt:lpstr>
      <vt:lpstr>Мобильные приложения</vt:lpstr>
      <vt:lpstr>Презентация PowerPoint</vt:lpstr>
      <vt:lpstr>Кейс</vt:lpstr>
      <vt:lpstr>Презентация PowerPoint</vt:lpstr>
      <vt:lpstr>Тренды 2025 года</vt:lpstr>
      <vt:lpstr>https://www.dreamfaceapp.com/</vt:lpstr>
      <vt:lpstr>Презентация PowerPoint</vt:lpstr>
      <vt:lpstr>Перспективы</vt:lpstr>
      <vt:lpstr>Заключение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Обработка аудио- и видеоматериалов: современные технологии</dc:title>
  <dc:subject/>
  <dc:creator/>
  <cp:keywords/>
  <dc:description>generated using python-pptx</dc:description>
  <cp:lastModifiedBy>Kibriyo</cp:lastModifiedBy>
  <cp:revision>36</cp:revision>
  <dcterms:created xsi:type="dcterms:W3CDTF">2013-01-27T09:14:16Z</dcterms:created>
  <dcterms:modified xsi:type="dcterms:W3CDTF">2025-11-09T09:36:03Z</dcterms:modified>
  <cp:category/>
</cp:coreProperties>
</file>

<file path=docProps/thumbnail.jpeg>
</file>